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59" r:id="rId5"/>
    <p:sldId id="260" r:id="rId6"/>
    <p:sldId id="261" r:id="rId7"/>
    <p:sldId id="262" r:id="rId8"/>
    <p:sldId id="263" r:id="rId9"/>
    <p:sldId id="264" r:id="rId10"/>
    <p:sldId id="267" r:id="rId11"/>
    <p:sldId id="266" r:id="rId12"/>
    <p:sldId id="265"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91FCE03-5349-4205-AA5A-3EAE3F690021}" type="datetimeFigureOut">
              <a:rPr lang="en-IO" smtClean="0"/>
              <a:t>18/04/2024</a:t>
            </a:fld>
            <a:endParaRPr lang="en-IO"/>
          </a:p>
        </p:txBody>
      </p:sp>
      <p:sp>
        <p:nvSpPr>
          <p:cNvPr id="5" name="Footer Placeholder 4"/>
          <p:cNvSpPr>
            <a:spLocks noGrp="1"/>
          </p:cNvSpPr>
          <p:nvPr>
            <p:ph type="ftr" sz="quarter" idx="11"/>
          </p:nvPr>
        </p:nvSpPr>
        <p:spPr>
          <a:xfrm>
            <a:off x="1876424" y="5410201"/>
            <a:ext cx="5124886" cy="365125"/>
          </a:xfrm>
        </p:spPr>
        <p:txBody>
          <a:bodyPr/>
          <a:lstStyle/>
          <a:p>
            <a:endParaRPr lang="en-IO"/>
          </a:p>
        </p:txBody>
      </p:sp>
      <p:sp>
        <p:nvSpPr>
          <p:cNvPr id="6" name="Slide Number Placeholder 5"/>
          <p:cNvSpPr>
            <a:spLocks noGrp="1"/>
          </p:cNvSpPr>
          <p:nvPr>
            <p:ph type="sldNum" sz="quarter" idx="12"/>
          </p:nvPr>
        </p:nvSpPr>
        <p:spPr>
          <a:xfrm>
            <a:off x="9896911" y="5410199"/>
            <a:ext cx="771089" cy="365125"/>
          </a:xfrm>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3879393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1FCE03-5349-4205-AA5A-3EAE3F690021}" type="datetimeFigureOut">
              <a:rPr lang="en-IO" smtClean="0"/>
              <a:t>18/04/2024</a:t>
            </a:fld>
            <a:endParaRPr lang="en-IO"/>
          </a:p>
        </p:txBody>
      </p:sp>
      <p:sp>
        <p:nvSpPr>
          <p:cNvPr id="6" name="Footer Placeholder 5"/>
          <p:cNvSpPr>
            <a:spLocks noGrp="1"/>
          </p:cNvSpPr>
          <p:nvPr>
            <p:ph type="ftr" sz="quarter" idx="11"/>
          </p:nvPr>
        </p:nvSpPr>
        <p:spPr/>
        <p:txBody>
          <a:bodyPr/>
          <a:lstStyle/>
          <a:p>
            <a:endParaRPr lang="en-IO"/>
          </a:p>
        </p:txBody>
      </p:sp>
      <p:sp>
        <p:nvSpPr>
          <p:cNvPr id="7" name="Slide Number Placeholder 6"/>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213776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1FCE03-5349-4205-AA5A-3EAE3F690021}" type="datetimeFigureOut">
              <a:rPr lang="en-IO" smtClean="0"/>
              <a:t>18/04/2024</a:t>
            </a:fld>
            <a:endParaRPr lang="en-IO"/>
          </a:p>
        </p:txBody>
      </p:sp>
      <p:sp>
        <p:nvSpPr>
          <p:cNvPr id="6" name="Footer Placeholder 5"/>
          <p:cNvSpPr>
            <a:spLocks noGrp="1"/>
          </p:cNvSpPr>
          <p:nvPr>
            <p:ph type="ftr" sz="quarter" idx="11"/>
          </p:nvPr>
        </p:nvSpPr>
        <p:spPr/>
        <p:txBody>
          <a:bodyPr/>
          <a:lstStyle/>
          <a:p>
            <a:endParaRPr lang="en-IO"/>
          </a:p>
        </p:txBody>
      </p:sp>
      <p:sp>
        <p:nvSpPr>
          <p:cNvPr id="7" name="Slide Number Placeholder 6"/>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127097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1FCE03-5349-4205-AA5A-3EAE3F690021}" type="datetimeFigureOut">
              <a:rPr lang="en-IO" smtClean="0"/>
              <a:t>18/04/2024</a:t>
            </a:fld>
            <a:endParaRPr lang="en-IO"/>
          </a:p>
        </p:txBody>
      </p:sp>
      <p:sp>
        <p:nvSpPr>
          <p:cNvPr id="6" name="Footer Placeholder 5"/>
          <p:cNvSpPr>
            <a:spLocks noGrp="1"/>
          </p:cNvSpPr>
          <p:nvPr>
            <p:ph type="ftr" sz="quarter" idx="11"/>
          </p:nvPr>
        </p:nvSpPr>
        <p:spPr/>
        <p:txBody>
          <a:bodyPr/>
          <a:lstStyle/>
          <a:p>
            <a:endParaRPr lang="en-IO"/>
          </a:p>
        </p:txBody>
      </p:sp>
      <p:sp>
        <p:nvSpPr>
          <p:cNvPr id="7" name="Slide Number Placeholder 6"/>
          <p:cNvSpPr>
            <a:spLocks noGrp="1"/>
          </p:cNvSpPr>
          <p:nvPr>
            <p:ph type="sldNum" sz="quarter" idx="12"/>
          </p:nvPr>
        </p:nvSpPr>
        <p:spPr/>
        <p:txBody>
          <a:bodyPr/>
          <a:lstStyle/>
          <a:p>
            <a:fld id="{64631FB3-8F2E-45A7-9D98-A95B2FE2A345}" type="slidenum">
              <a:rPr lang="en-IO" smtClean="0"/>
              <a:t>‹#›</a:t>
            </a:fld>
            <a:endParaRPr lang="en-IO"/>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63235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1FCE03-5349-4205-AA5A-3EAE3F690021}" type="datetimeFigureOut">
              <a:rPr lang="en-IO" smtClean="0"/>
              <a:t>18/04/2024</a:t>
            </a:fld>
            <a:endParaRPr lang="en-IO"/>
          </a:p>
        </p:txBody>
      </p:sp>
      <p:sp>
        <p:nvSpPr>
          <p:cNvPr id="6" name="Footer Placeholder 5"/>
          <p:cNvSpPr>
            <a:spLocks noGrp="1"/>
          </p:cNvSpPr>
          <p:nvPr>
            <p:ph type="ftr" sz="quarter" idx="11"/>
          </p:nvPr>
        </p:nvSpPr>
        <p:spPr/>
        <p:txBody>
          <a:bodyPr/>
          <a:lstStyle/>
          <a:p>
            <a:endParaRPr lang="en-IO"/>
          </a:p>
        </p:txBody>
      </p:sp>
      <p:sp>
        <p:nvSpPr>
          <p:cNvPr id="7" name="Slide Number Placeholder 6"/>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1286399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91FCE03-5349-4205-AA5A-3EAE3F690021}" type="datetimeFigureOut">
              <a:rPr lang="en-IO" smtClean="0"/>
              <a:t>18/04/2024</a:t>
            </a:fld>
            <a:endParaRPr lang="en-IO"/>
          </a:p>
        </p:txBody>
      </p:sp>
      <p:sp>
        <p:nvSpPr>
          <p:cNvPr id="4" name="Footer Placeholder 3"/>
          <p:cNvSpPr>
            <a:spLocks noGrp="1"/>
          </p:cNvSpPr>
          <p:nvPr>
            <p:ph type="ftr" sz="quarter" idx="11"/>
          </p:nvPr>
        </p:nvSpPr>
        <p:spPr/>
        <p:txBody>
          <a:bodyPr/>
          <a:lstStyle/>
          <a:p>
            <a:endParaRPr lang="en-IO"/>
          </a:p>
        </p:txBody>
      </p:sp>
      <p:sp>
        <p:nvSpPr>
          <p:cNvPr id="5" name="Slide Number Placeholder 4"/>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2725730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91FCE03-5349-4205-AA5A-3EAE3F690021}" type="datetimeFigureOut">
              <a:rPr lang="en-IO" smtClean="0"/>
              <a:t>18/04/2024</a:t>
            </a:fld>
            <a:endParaRPr lang="en-IO"/>
          </a:p>
        </p:txBody>
      </p:sp>
      <p:sp>
        <p:nvSpPr>
          <p:cNvPr id="4" name="Footer Placeholder 3"/>
          <p:cNvSpPr>
            <a:spLocks noGrp="1"/>
          </p:cNvSpPr>
          <p:nvPr>
            <p:ph type="ftr" sz="quarter" idx="11"/>
          </p:nvPr>
        </p:nvSpPr>
        <p:spPr/>
        <p:txBody>
          <a:bodyPr/>
          <a:lstStyle/>
          <a:p>
            <a:endParaRPr lang="en-IO"/>
          </a:p>
        </p:txBody>
      </p:sp>
      <p:sp>
        <p:nvSpPr>
          <p:cNvPr id="5" name="Slide Number Placeholder 4"/>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3630775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FCE03-5349-4205-AA5A-3EAE3F690021}" type="datetimeFigureOut">
              <a:rPr lang="en-IO" smtClean="0"/>
              <a:t>18/04/2024</a:t>
            </a:fld>
            <a:endParaRPr lang="en-IO"/>
          </a:p>
        </p:txBody>
      </p:sp>
      <p:sp>
        <p:nvSpPr>
          <p:cNvPr id="5" name="Footer Placeholder 4"/>
          <p:cNvSpPr>
            <a:spLocks noGrp="1"/>
          </p:cNvSpPr>
          <p:nvPr>
            <p:ph type="ftr" sz="quarter" idx="11"/>
          </p:nvPr>
        </p:nvSpPr>
        <p:spPr/>
        <p:txBody>
          <a:bodyPr/>
          <a:lstStyle/>
          <a:p>
            <a:endParaRPr lang="en-IO"/>
          </a:p>
        </p:txBody>
      </p:sp>
      <p:sp>
        <p:nvSpPr>
          <p:cNvPr id="6" name="Slide Number Placeholder 5"/>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878243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FCE03-5349-4205-AA5A-3EAE3F690021}" type="datetimeFigureOut">
              <a:rPr lang="en-IO" smtClean="0"/>
              <a:t>18/04/2024</a:t>
            </a:fld>
            <a:endParaRPr lang="en-IO"/>
          </a:p>
        </p:txBody>
      </p:sp>
      <p:sp>
        <p:nvSpPr>
          <p:cNvPr id="5" name="Footer Placeholder 4"/>
          <p:cNvSpPr>
            <a:spLocks noGrp="1"/>
          </p:cNvSpPr>
          <p:nvPr>
            <p:ph type="ftr" sz="quarter" idx="11"/>
          </p:nvPr>
        </p:nvSpPr>
        <p:spPr/>
        <p:txBody>
          <a:bodyPr/>
          <a:lstStyle/>
          <a:p>
            <a:endParaRPr lang="en-IO"/>
          </a:p>
        </p:txBody>
      </p:sp>
      <p:sp>
        <p:nvSpPr>
          <p:cNvPr id="6" name="Slide Number Placeholder 5"/>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2065281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FCE03-5349-4205-AA5A-3EAE3F690021}" type="datetimeFigureOut">
              <a:rPr lang="en-IO" smtClean="0"/>
              <a:t>18/04/2024</a:t>
            </a:fld>
            <a:endParaRPr lang="en-IO"/>
          </a:p>
        </p:txBody>
      </p:sp>
      <p:sp>
        <p:nvSpPr>
          <p:cNvPr id="5" name="Footer Placeholder 4"/>
          <p:cNvSpPr>
            <a:spLocks noGrp="1"/>
          </p:cNvSpPr>
          <p:nvPr>
            <p:ph type="ftr" sz="quarter" idx="11"/>
          </p:nvPr>
        </p:nvSpPr>
        <p:spPr/>
        <p:txBody>
          <a:bodyPr/>
          <a:lstStyle/>
          <a:p>
            <a:endParaRPr lang="en-IO"/>
          </a:p>
        </p:txBody>
      </p:sp>
      <p:sp>
        <p:nvSpPr>
          <p:cNvPr id="6" name="Slide Number Placeholder 5"/>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2756072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1FCE03-5349-4205-AA5A-3EAE3F690021}" type="datetimeFigureOut">
              <a:rPr lang="en-IO" smtClean="0"/>
              <a:t>18/04/2024</a:t>
            </a:fld>
            <a:endParaRPr lang="en-IO"/>
          </a:p>
        </p:txBody>
      </p:sp>
      <p:sp>
        <p:nvSpPr>
          <p:cNvPr id="5" name="Footer Placeholder 4"/>
          <p:cNvSpPr>
            <a:spLocks noGrp="1"/>
          </p:cNvSpPr>
          <p:nvPr>
            <p:ph type="ftr" sz="quarter" idx="11"/>
          </p:nvPr>
        </p:nvSpPr>
        <p:spPr/>
        <p:txBody>
          <a:bodyPr/>
          <a:lstStyle/>
          <a:p>
            <a:endParaRPr lang="en-IO"/>
          </a:p>
        </p:txBody>
      </p:sp>
      <p:sp>
        <p:nvSpPr>
          <p:cNvPr id="6" name="Slide Number Placeholder 5"/>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102947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1FCE03-5349-4205-AA5A-3EAE3F690021}" type="datetimeFigureOut">
              <a:rPr lang="en-IO" smtClean="0"/>
              <a:t>18/04/2024</a:t>
            </a:fld>
            <a:endParaRPr lang="en-IO"/>
          </a:p>
        </p:txBody>
      </p:sp>
      <p:sp>
        <p:nvSpPr>
          <p:cNvPr id="6" name="Footer Placeholder 5"/>
          <p:cNvSpPr>
            <a:spLocks noGrp="1"/>
          </p:cNvSpPr>
          <p:nvPr>
            <p:ph type="ftr" sz="quarter" idx="11"/>
          </p:nvPr>
        </p:nvSpPr>
        <p:spPr/>
        <p:txBody>
          <a:bodyPr/>
          <a:lstStyle/>
          <a:p>
            <a:endParaRPr lang="en-IO"/>
          </a:p>
        </p:txBody>
      </p:sp>
      <p:sp>
        <p:nvSpPr>
          <p:cNvPr id="7" name="Slide Number Placeholder 6"/>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57265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1FCE03-5349-4205-AA5A-3EAE3F690021}" type="datetimeFigureOut">
              <a:rPr lang="en-IO" smtClean="0"/>
              <a:t>18/04/2024</a:t>
            </a:fld>
            <a:endParaRPr lang="en-IO"/>
          </a:p>
        </p:txBody>
      </p:sp>
      <p:sp>
        <p:nvSpPr>
          <p:cNvPr id="8" name="Footer Placeholder 7"/>
          <p:cNvSpPr>
            <a:spLocks noGrp="1"/>
          </p:cNvSpPr>
          <p:nvPr>
            <p:ph type="ftr" sz="quarter" idx="11"/>
          </p:nvPr>
        </p:nvSpPr>
        <p:spPr/>
        <p:txBody>
          <a:bodyPr/>
          <a:lstStyle/>
          <a:p>
            <a:endParaRPr lang="en-IO"/>
          </a:p>
        </p:txBody>
      </p:sp>
      <p:sp>
        <p:nvSpPr>
          <p:cNvPr id="9" name="Slide Number Placeholder 8"/>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2992512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1FCE03-5349-4205-AA5A-3EAE3F690021}" type="datetimeFigureOut">
              <a:rPr lang="en-IO" smtClean="0"/>
              <a:t>18/04/2024</a:t>
            </a:fld>
            <a:endParaRPr lang="en-IO"/>
          </a:p>
        </p:txBody>
      </p:sp>
      <p:sp>
        <p:nvSpPr>
          <p:cNvPr id="4" name="Footer Placeholder 3"/>
          <p:cNvSpPr>
            <a:spLocks noGrp="1"/>
          </p:cNvSpPr>
          <p:nvPr>
            <p:ph type="ftr" sz="quarter" idx="11"/>
          </p:nvPr>
        </p:nvSpPr>
        <p:spPr/>
        <p:txBody>
          <a:bodyPr/>
          <a:lstStyle/>
          <a:p>
            <a:endParaRPr lang="en-IO"/>
          </a:p>
        </p:txBody>
      </p:sp>
      <p:sp>
        <p:nvSpPr>
          <p:cNvPr id="5" name="Slide Number Placeholder 4"/>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4193790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FCE03-5349-4205-AA5A-3EAE3F690021}" type="datetimeFigureOut">
              <a:rPr lang="en-IO" smtClean="0"/>
              <a:t>18/04/2024</a:t>
            </a:fld>
            <a:endParaRPr lang="en-IO"/>
          </a:p>
        </p:txBody>
      </p:sp>
      <p:sp>
        <p:nvSpPr>
          <p:cNvPr id="3" name="Footer Placeholder 2"/>
          <p:cNvSpPr>
            <a:spLocks noGrp="1"/>
          </p:cNvSpPr>
          <p:nvPr>
            <p:ph type="ftr" sz="quarter" idx="11"/>
          </p:nvPr>
        </p:nvSpPr>
        <p:spPr/>
        <p:txBody>
          <a:bodyPr/>
          <a:lstStyle/>
          <a:p>
            <a:endParaRPr lang="en-IO"/>
          </a:p>
        </p:txBody>
      </p:sp>
      <p:sp>
        <p:nvSpPr>
          <p:cNvPr id="4" name="Slide Number Placeholder 3"/>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193308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1FCE03-5349-4205-AA5A-3EAE3F690021}" type="datetimeFigureOut">
              <a:rPr lang="en-IO" smtClean="0"/>
              <a:t>18/04/2024</a:t>
            </a:fld>
            <a:endParaRPr lang="en-IO"/>
          </a:p>
        </p:txBody>
      </p:sp>
      <p:sp>
        <p:nvSpPr>
          <p:cNvPr id="6" name="Footer Placeholder 5"/>
          <p:cNvSpPr>
            <a:spLocks noGrp="1"/>
          </p:cNvSpPr>
          <p:nvPr>
            <p:ph type="ftr" sz="quarter" idx="11"/>
          </p:nvPr>
        </p:nvSpPr>
        <p:spPr/>
        <p:txBody>
          <a:bodyPr/>
          <a:lstStyle/>
          <a:p>
            <a:endParaRPr lang="en-IO"/>
          </a:p>
        </p:txBody>
      </p:sp>
      <p:sp>
        <p:nvSpPr>
          <p:cNvPr id="7" name="Slide Number Placeholder 6"/>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1361624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1FCE03-5349-4205-AA5A-3EAE3F690021}" type="datetimeFigureOut">
              <a:rPr lang="en-IO" smtClean="0"/>
              <a:t>18/04/2024</a:t>
            </a:fld>
            <a:endParaRPr lang="en-IO"/>
          </a:p>
        </p:txBody>
      </p:sp>
      <p:sp>
        <p:nvSpPr>
          <p:cNvPr id="6" name="Footer Placeholder 5"/>
          <p:cNvSpPr>
            <a:spLocks noGrp="1"/>
          </p:cNvSpPr>
          <p:nvPr>
            <p:ph type="ftr" sz="quarter" idx="11"/>
          </p:nvPr>
        </p:nvSpPr>
        <p:spPr/>
        <p:txBody>
          <a:bodyPr/>
          <a:lstStyle/>
          <a:p>
            <a:endParaRPr lang="en-IO"/>
          </a:p>
        </p:txBody>
      </p:sp>
      <p:sp>
        <p:nvSpPr>
          <p:cNvPr id="7" name="Slide Number Placeholder 6"/>
          <p:cNvSpPr>
            <a:spLocks noGrp="1"/>
          </p:cNvSpPr>
          <p:nvPr>
            <p:ph type="sldNum" sz="quarter" idx="12"/>
          </p:nvPr>
        </p:nvSpPr>
        <p:spPr/>
        <p:txBody>
          <a:bodyPr/>
          <a:lstStyle/>
          <a:p>
            <a:fld id="{64631FB3-8F2E-45A7-9D98-A95B2FE2A345}" type="slidenum">
              <a:rPr lang="en-IO" smtClean="0"/>
              <a:t>‹#›</a:t>
            </a:fld>
            <a:endParaRPr lang="en-IO"/>
          </a:p>
        </p:txBody>
      </p:sp>
    </p:spTree>
    <p:extLst>
      <p:ext uri="{BB962C8B-B14F-4D97-AF65-F5344CB8AC3E}">
        <p14:creationId xmlns:p14="http://schemas.microsoft.com/office/powerpoint/2010/main" val="2915632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1FCE03-5349-4205-AA5A-3EAE3F690021}" type="datetimeFigureOut">
              <a:rPr lang="en-IO" smtClean="0"/>
              <a:t>18/04/2024</a:t>
            </a:fld>
            <a:endParaRPr lang="en-IO"/>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O"/>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4631FB3-8F2E-45A7-9D98-A95B2FE2A345}" type="slidenum">
              <a:rPr lang="en-IO" smtClean="0"/>
              <a:t>‹#›</a:t>
            </a:fld>
            <a:endParaRPr lang="en-IO"/>
          </a:p>
        </p:txBody>
      </p:sp>
    </p:spTree>
    <p:extLst>
      <p:ext uri="{BB962C8B-B14F-4D97-AF65-F5344CB8AC3E}">
        <p14:creationId xmlns:p14="http://schemas.microsoft.com/office/powerpoint/2010/main" val="284381447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BA83E-70DC-EEFA-A1AC-22164168629D}"/>
              </a:ext>
            </a:extLst>
          </p:cNvPr>
          <p:cNvSpPr>
            <a:spLocks noGrp="1"/>
          </p:cNvSpPr>
          <p:nvPr>
            <p:ph type="ctrTitle"/>
          </p:nvPr>
        </p:nvSpPr>
        <p:spPr>
          <a:xfrm>
            <a:off x="2183363" y="457200"/>
            <a:ext cx="8484636" cy="961053"/>
          </a:xfrm>
        </p:spPr>
        <p:txBody>
          <a:bodyPr/>
          <a:lstStyle/>
          <a:p>
            <a:r>
              <a:rPr lang="en-US" dirty="0"/>
              <a:t>             NLP PROJECT</a:t>
            </a:r>
            <a:endParaRPr lang="en-IO" dirty="0"/>
          </a:p>
        </p:txBody>
      </p:sp>
      <p:sp>
        <p:nvSpPr>
          <p:cNvPr id="3" name="Subtitle 2">
            <a:extLst>
              <a:ext uri="{FF2B5EF4-FFF2-40B4-BE49-F238E27FC236}">
                <a16:creationId xmlns:a16="http://schemas.microsoft.com/office/drawing/2014/main" id="{E7038B10-6895-3A74-C0E5-65462745E02A}"/>
              </a:ext>
            </a:extLst>
          </p:cNvPr>
          <p:cNvSpPr>
            <a:spLocks noGrp="1"/>
          </p:cNvSpPr>
          <p:nvPr>
            <p:ph type="subTitle" idx="1"/>
          </p:nvPr>
        </p:nvSpPr>
        <p:spPr>
          <a:xfrm>
            <a:off x="1876424" y="1418253"/>
            <a:ext cx="8791575" cy="961053"/>
          </a:xfrm>
        </p:spPr>
        <p:txBody>
          <a:bodyPr/>
          <a:lstStyle/>
          <a:p>
            <a:r>
              <a:rPr lang="en-US" dirty="0"/>
              <a:t>                                      </a:t>
            </a:r>
            <a:r>
              <a:rPr lang="en-US" dirty="0">
                <a:solidFill>
                  <a:srgbClr val="FF0000"/>
                </a:solidFill>
              </a:rPr>
              <a:t>Resume classification</a:t>
            </a:r>
            <a:endParaRPr lang="en-IO" dirty="0">
              <a:solidFill>
                <a:srgbClr val="FF0000"/>
              </a:solidFill>
            </a:endParaRPr>
          </a:p>
        </p:txBody>
      </p:sp>
      <p:pic>
        <p:nvPicPr>
          <p:cNvPr id="11" name="Picture 10">
            <a:extLst>
              <a:ext uri="{FF2B5EF4-FFF2-40B4-BE49-F238E27FC236}">
                <a16:creationId xmlns:a16="http://schemas.microsoft.com/office/drawing/2014/main" id="{6B129955-57A0-CAC6-67A2-2BD30B379753}"/>
              </a:ext>
            </a:extLst>
          </p:cNvPr>
          <p:cNvPicPr>
            <a:picLocks noChangeAspect="1"/>
          </p:cNvPicPr>
          <p:nvPr/>
        </p:nvPicPr>
        <p:blipFill rotWithShape="1">
          <a:blip r:embed="rId2">
            <a:extLst>
              <a:ext uri="{28A0092B-C50C-407E-A947-70E740481C1C}">
                <a14:useLocalDpi xmlns:a14="http://schemas.microsoft.com/office/drawing/2010/main" val="0"/>
              </a:ext>
            </a:extLst>
          </a:blip>
          <a:srcRect l="57152" t="31280" r="3459" b="30936"/>
          <a:stretch/>
        </p:blipFill>
        <p:spPr>
          <a:xfrm>
            <a:off x="2416630" y="1987421"/>
            <a:ext cx="9535884" cy="4562670"/>
          </a:xfrm>
          <a:prstGeom prst="rect">
            <a:avLst/>
          </a:prstGeom>
        </p:spPr>
      </p:pic>
    </p:spTree>
    <p:extLst>
      <p:ext uri="{BB962C8B-B14F-4D97-AF65-F5344CB8AC3E}">
        <p14:creationId xmlns:p14="http://schemas.microsoft.com/office/powerpoint/2010/main" val="4041923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A6CF-0EF6-6FDF-DACC-76C7D597608B}"/>
              </a:ext>
            </a:extLst>
          </p:cNvPr>
          <p:cNvSpPr>
            <a:spLocks noGrp="1"/>
          </p:cNvSpPr>
          <p:nvPr>
            <p:ph type="title"/>
          </p:nvPr>
        </p:nvSpPr>
        <p:spPr/>
        <p:txBody>
          <a:bodyPr/>
          <a:lstStyle/>
          <a:p>
            <a:r>
              <a:rPr lang="en-US" dirty="0"/>
              <a:t>              Overall report</a:t>
            </a:r>
            <a:endParaRPr lang="en-IO" dirty="0"/>
          </a:p>
        </p:txBody>
      </p:sp>
      <p:sp>
        <p:nvSpPr>
          <p:cNvPr id="3" name="Content Placeholder 2">
            <a:extLst>
              <a:ext uri="{FF2B5EF4-FFF2-40B4-BE49-F238E27FC236}">
                <a16:creationId xmlns:a16="http://schemas.microsoft.com/office/drawing/2014/main" id="{2FF6BE61-A075-ADEA-12CA-C8080AB0893A}"/>
              </a:ext>
            </a:extLst>
          </p:cNvPr>
          <p:cNvSpPr>
            <a:spLocks noGrp="1"/>
          </p:cNvSpPr>
          <p:nvPr>
            <p:ph idx="1"/>
          </p:nvPr>
        </p:nvSpPr>
        <p:spPr>
          <a:xfrm>
            <a:off x="1141412" y="2249487"/>
            <a:ext cx="9905999" cy="2735468"/>
          </a:xfrm>
        </p:spPr>
        <p:txBody>
          <a:bodyPr/>
          <a:lstStyle/>
          <a:p>
            <a:r>
              <a:rPr lang="en-US" dirty="0"/>
              <a:t>In Resume screening with NLP we have cleaned the dataset and tokenized the words and fit the models.</a:t>
            </a:r>
          </a:p>
          <a:p>
            <a:r>
              <a:rPr lang="en-US" dirty="0"/>
              <a:t>In which Random forest, Logistic Regression, AdaBoost , Gradient Boost , Naive Bayes algorithms performs well with high accuracy.</a:t>
            </a:r>
            <a:endParaRPr lang="en-IO" dirty="0"/>
          </a:p>
        </p:txBody>
      </p:sp>
    </p:spTree>
    <p:extLst>
      <p:ext uri="{BB962C8B-B14F-4D97-AF65-F5344CB8AC3E}">
        <p14:creationId xmlns:p14="http://schemas.microsoft.com/office/powerpoint/2010/main" val="2232603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CA00-DC79-719C-64CA-5E97A970D998}"/>
              </a:ext>
            </a:extLst>
          </p:cNvPr>
          <p:cNvSpPr>
            <a:spLocks noGrp="1"/>
          </p:cNvSpPr>
          <p:nvPr>
            <p:ph type="title"/>
          </p:nvPr>
        </p:nvSpPr>
        <p:spPr>
          <a:xfrm>
            <a:off x="2015613" y="147484"/>
            <a:ext cx="8023122" cy="1052051"/>
          </a:xfrm>
        </p:spPr>
        <p:txBody>
          <a:bodyPr/>
          <a:lstStyle/>
          <a:p>
            <a:r>
              <a:rPr lang="en-US" dirty="0"/>
              <a:t>              Model deployment</a:t>
            </a:r>
            <a:endParaRPr lang="en-IO" dirty="0"/>
          </a:p>
        </p:txBody>
      </p:sp>
      <p:pic>
        <p:nvPicPr>
          <p:cNvPr id="5" name="Content Placeholder 4">
            <a:extLst>
              <a:ext uri="{FF2B5EF4-FFF2-40B4-BE49-F238E27FC236}">
                <a16:creationId xmlns:a16="http://schemas.microsoft.com/office/drawing/2014/main" id="{58A7000D-025E-875A-A8F3-D0565BCFB7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1084" y="1543665"/>
            <a:ext cx="6530625" cy="4739147"/>
          </a:xfrm>
        </p:spPr>
      </p:pic>
    </p:spTree>
    <p:extLst>
      <p:ext uri="{BB962C8B-B14F-4D97-AF65-F5344CB8AC3E}">
        <p14:creationId xmlns:p14="http://schemas.microsoft.com/office/powerpoint/2010/main" val="2736462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DC9D-324A-9D45-711C-25D77EA2D194}"/>
              </a:ext>
            </a:extLst>
          </p:cNvPr>
          <p:cNvSpPr>
            <a:spLocks noGrp="1"/>
          </p:cNvSpPr>
          <p:nvPr>
            <p:ph type="title"/>
          </p:nvPr>
        </p:nvSpPr>
        <p:spPr>
          <a:xfrm>
            <a:off x="1141413" y="275304"/>
            <a:ext cx="9905998" cy="791495"/>
          </a:xfrm>
        </p:spPr>
        <p:txBody>
          <a:bodyPr/>
          <a:lstStyle/>
          <a:p>
            <a:r>
              <a:rPr lang="en-US" dirty="0"/>
              <a:t>                            challenges</a:t>
            </a:r>
            <a:endParaRPr lang="en-IO" dirty="0"/>
          </a:p>
        </p:txBody>
      </p:sp>
      <p:sp>
        <p:nvSpPr>
          <p:cNvPr id="5" name="Content Placeholder 4">
            <a:extLst>
              <a:ext uri="{FF2B5EF4-FFF2-40B4-BE49-F238E27FC236}">
                <a16:creationId xmlns:a16="http://schemas.microsoft.com/office/drawing/2014/main" id="{19F159A9-4EC4-7AB0-6F4A-57C5F720AB13}"/>
              </a:ext>
            </a:extLst>
          </p:cNvPr>
          <p:cNvSpPr>
            <a:spLocks noGrp="1"/>
          </p:cNvSpPr>
          <p:nvPr>
            <p:ph idx="1"/>
          </p:nvPr>
        </p:nvSpPr>
        <p:spPr>
          <a:xfrm>
            <a:off x="1141412" y="1307690"/>
            <a:ext cx="9905999" cy="4483511"/>
          </a:xfrm>
        </p:spPr>
        <p:txBody>
          <a:bodyPr>
            <a:normAutofit fontScale="62500" lnSpcReduction="20000"/>
          </a:bodyPr>
          <a:lstStyle/>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Start, We face difficulty with the dataset ,we have four categories in that all the data are in pdf files then we converted pdf to doc text format and done the data cleaning process in which we created 2 csv files raw resumes and cleaned resumes file with these files we continued the process </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that pre-processed data we found the relationship between variables. EDA is an interesting part but the selection of variables and making more effective visualization is quite a tough task.</a:t>
            </a:r>
          </a:p>
          <a:p>
            <a:pPr>
              <a:lnSpc>
                <a:spcPct val="150000"/>
              </a:lnSpc>
            </a:pPr>
            <a:r>
              <a:rPr lang="en-US" sz="2400" dirty="0">
                <a:latin typeface="Times New Roman" panose="02020603050405020304" pitchFamily="18" charset="0"/>
                <a:cs typeface="Times New Roman" panose="02020603050405020304" pitchFamily="18" charset="0"/>
              </a:rPr>
              <a:t> A most difficult task for the team to build an accurate model and to evaluate we used </a:t>
            </a:r>
            <a:r>
              <a:rPr lang="en-US" dirty="0">
                <a:latin typeface="Times New Roman" panose="02020603050405020304" pitchFamily="18" charset="0"/>
                <a:cs typeface="Times New Roman" panose="02020603050405020304" pitchFamily="18" charset="0"/>
              </a:rPr>
              <a:t> KNN , Decision Tree , Random Forest , SVM , Logistic Regression, Bagging , AdaBoost , Gradient Boost , Naive Bayes  for the best model to provide the best resumes to the users.</a:t>
            </a:r>
          </a:p>
          <a:p>
            <a:pPr>
              <a:lnSpc>
                <a:spcPct val="150000"/>
              </a:lnSpc>
            </a:pPr>
            <a:r>
              <a:rPr lang="en-US" dirty="0">
                <a:latin typeface="Times New Roman" panose="02020603050405020304" pitchFamily="18" charset="0"/>
                <a:cs typeface="Times New Roman" panose="02020603050405020304" pitchFamily="18" charset="0"/>
              </a:rPr>
              <a:t>In model evaluation we find the </a:t>
            </a:r>
            <a:r>
              <a:rPr lang="en-US" dirty="0" err="1">
                <a:latin typeface="Times New Roman" panose="02020603050405020304" pitchFamily="18" charset="0"/>
                <a:cs typeface="Times New Roman" panose="02020603050405020304" pitchFamily="18" charset="0"/>
              </a:rPr>
              <a:t>accuaracy</a:t>
            </a:r>
            <a:r>
              <a:rPr lang="en-US" dirty="0">
                <a:latin typeface="Times New Roman" panose="02020603050405020304" pitchFamily="18" charset="0"/>
                <a:cs typeface="Times New Roman" panose="02020603050405020304" pitchFamily="18" charset="0"/>
              </a:rPr>
              <a:t> score of all the  models that mentioned above and plotted a bar chart to illustrate the accuracy  and classifiers .</a:t>
            </a:r>
          </a:p>
          <a:p>
            <a:pPr>
              <a:lnSpc>
                <a:spcPct val="150000"/>
              </a:lnSpc>
            </a:pPr>
            <a:r>
              <a:rPr lang="en-US" sz="2400" dirty="0">
                <a:latin typeface="Times New Roman" panose="02020603050405020304" pitchFamily="18" charset="0"/>
                <a:cs typeface="Times New Roman" panose="02020603050405020304" pitchFamily="18" charset="0"/>
              </a:rPr>
              <a:t>In deployment, we learned </a:t>
            </a:r>
            <a:r>
              <a:rPr lang="en-US" sz="2400" dirty="0" err="1">
                <a:latin typeface="Times New Roman" panose="02020603050405020304" pitchFamily="18" charset="0"/>
                <a:cs typeface="Times New Roman" panose="02020603050405020304" pitchFamily="18" charset="0"/>
              </a:rPr>
              <a:t>streamlit</a:t>
            </a:r>
            <a:r>
              <a:rPr lang="en-US" sz="2400" dirty="0">
                <a:latin typeface="Times New Roman" panose="02020603050405020304" pitchFamily="18" charset="0"/>
                <a:cs typeface="Times New Roman" panose="02020603050405020304" pitchFamily="18" charset="0"/>
              </a:rPr>
              <a:t> and Python for making a good interface. It takes time and continuous discussion in the team and we did make a great app page</a:t>
            </a:r>
            <a:endParaRPr lang="en-IO" dirty="0"/>
          </a:p>
        </p:txBody>
      </p:sp>
    </p:spTree>
    <p:extLst>
      <p:ext uri="{BB962C8B-B14F-4D97-AF65-F5344CB8AC3E}">
        <p14:creationId xmlns:p14="http://schemas.microsoft.com/office/powerpoint/2010/main" val="3271485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01C063-2C6A-7846-131B-F3F0A0FE5FB8}"/>
              </a:ext>
            </a:extLst>
          </p:cNvPr>
          <p:cNvSpPr txBox="1"/>
          <p:nvPr/>
        </p:nvSpPr>
        <p:spPr>
          <a:xfrm>
            <a:off x="2330246" y="2143432"/>
            <a:ext cx="8003458" cy="1569660"/>
          </a:xfrm>
          <a:prstGeom prst="rect">
            <a:avLst/>
          </a:prstGeom>
          <a:noFill/>
        </p:spPr>
        <p:txBody>
          <a:bodyPr wrap="square" rtlCol="0">
            <a:spAutoFit/>
          </a:bodyPr>
          <a:lstStyle/>
          <a:p>
            <a:pPr algn="ctr"/>
            <a:r>
              <a:rPr lang="en-US" sz="9600" dirty="0">
                <a:latin typeface="Calibri" panose="020F0502020204030204" pitchFamily="34" charset="0"/>
                <a:ea typeface="Calibri" panose="020F0502020204030204" pitchFamily="34" charset="0"/>
                <a:cs typeface="Calibri" panose="020F0502020204030204" pitchFamily="34" charset="0"/>
              </a:rPr>
              <a:t> </a:t>
            </a:r>
            <a:r>
              <a:rPr lang="en-US" sz="9600" b="1" i="1" dirty="0">
                <a:solidFill>
                  <a:schemeClr val="tx1">
                    <a:lumMod val="85000"/>
                  </a:schemeClr>
                </a:solidFill>
                <a:latin typeface="Calibri" panose="020F0502020204030204" pitchFamily="34" charset="0"/>
                <a:ea typeface="Calibri" panose="020F0502020204030204" pitchFamily="34" charset="0"/>
                <a:cs typeface="Calibri" panose="020F0502020204030204" pitchFamily="34" charset="0"/>
              </a:rPr>
              <a:t>Thank you</a:t>
            </a:r>
            <a:endParaRPr lang="en-IO" sz="9600" b="1" i="1" dirty="0">
              <a:solidFill>
                <a:schemeClr val="tx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6167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1E4D-23B6-BCDD-B1F4-F9436CC6D809}"/>
              </a:ext>
            </a:extLst>
          </p:cNvPr>
          <p:cNvSpPr>
            <a:spLocks noGrp="1"/>
          </p:cNvSpPr>
          <p:nvPr>
            <p:ph type="title"/>
          </p:nvPr>
        </p:nvSpPr>
        <p:spPr>
          <a:xfrm>
            <a:off x="1950097" y="401216"/>
            <a:ext cx="9097313" cy="979715"/>
          </a:xfrm>
        </p:spPr>
        <p:txBody>
          <a:bodyPr/>
          <a:lstStyle/>
          <a:p>
            <a:r>
              <a:rPr lang="en-US" dirty="0">
                <a:solidFill>
                  <a:schemeClr val="bg1"/>
                </a:solidFill>
              </a:rPr>
              <a:t>                Content used</a:t>
            </a:r>
            <a:endParaRPr lang="en-IO" dirty="0">
              <a:solidFill>
                <a:schemeClr val="bg1"/>
              </a:solidFill>
            </a:endParaRPr>
          </a:p>
        </p:txBody>
      </p:sp>
      <p:sp>
        <p:nvSpPr>
          <p:cNvPr id="3" name="Content Placeholder 2">
            <a:extLst>
              <a:ext uri="{FF2B5EF4-FFF2-40B4-BE49-F238E27FC236}">
                <a16:creationId xmlns:a16="http://schemas.microsoft.com/office/drawing/2014/main" id="{397F1400-FFFA-1CA7-EF52-1093259AD402}"/>
              </a:ext>
            </a:extLst>
          </p:cNvPr>
          <p:cNvSpPr>
            <a:spLocks noGrp="1"/>
          </p:cNvSpPr>
          <p:nvPr>
            <p:ph idx="1"/>
          </p:nvPr>
        </p:nvSpPr>
        <p:spPr/>
        <p:txBody>
          <a:bodyPr>
            <a:normAutofit lnSpcReduction="10000"/>
          </a:bodyPr>
          <a:lstStyle/>
          <a:p>
            <a:pPr marL="0" lvl="0" indent="0" algn="l" rtl="0">
              <a:lnSpc>
                <a:spcPct val="100000"/>
              </a:lnSpc>
              <a:spcBef>
                <a:spcPts val="0"/>
              </a:spcBef>
              <a:spcAft>
                <a:spcPts val="0"/>
              </a:spcAft>
              <a:buSzPts val="1300"/>
              <a:buNone/>
            </a:pPr>
            <a:r>
              <a:rPr lang="en-US" sz="2400" dirty="0">
                <a:solidFill>
                  <a:srgbClr val="FFFF00"/>
                </a:solidFill>
                <a:latin typeface="Verdana" panose="020B0604030504040204"/>
                <a:ea typeface="Verdana" panose="020B0604030504040204"/>
                <a:cs typeface="Verdana" panose="020B0604030504040204"/>
                <a:sym typeface="Verdana" panose="020B0604030504040204"/>
              </a:rPr>
              <a:t>1.Project Architecture.</a:t>
            </a:r>
          </a:p>
          <a:p>
            <a:pPr marL="0" lvl="0" indent="0" algn="l" rtl="0">
              <a:lnSpc>
                <a:spcPct val="100000"/>
              </a:lnSpc>
              <a:spcBef>
                <a:spcPts val="1200"/>
              </a:spcBef>
              <a:spcAft>
                <a:spcPts val="0"/>
              </a:spcAft>
              <a:buSzPts val="1300"/>
              <a:buNone/>
            </a:pPr>
            <a:r>
              <a:rPr lang="en-US" sz="2400" dirty="0">
                <a:solidFill>
                  <a:srgbClr val="FFFF00"/>
                </a:solidFill>
                <a:latin typeface="Verdana" panose="020B0604030504040204"/>
                <a:ea typeface="Verdana" panose="020B0604030504040204"/>
                <a:cs typeface="Verdana" panose="020B0604030504040204"/>
                <a:sym typeface="Verdana" panose="020B0604030504040204"/>
              </a:rPr>
              <a:t>2.Project Goal.</a:t>
            </a:r>
          </a:p>
          <a:p>
            <a:pPr marL="0" lvl="0" indent="0" algn="l" rtl="0">
              <a:lnSpc>
                <a:spcPct val="100000"/>
              </a:lnSpc>
              <a:spcBef>
                <a:spcPts val="1200"/>
              </a:spcBef>
              <a:spcAft>
                <a:spcPts val="0"/>
              </a:spcAft>
              <a:buSzPts val="1300"/>
              <a:buNone/>
            </a:pPr>
            <a:r>
              <a:rPr lang="en-US" sz="2400" dirty="0">
                <a:solidFill>
                  <a:srgbClr val="FFFF00"/>
                </a:solidFill>
                <a:latin typeface="Verdana" panose="020B0604030504040204"/>
                <a:ea typeface="Verdana" panose="020B0604030504040204"/>
                <a:cs typeface="Verdana" panose="020B0604030504040204"/>
                <a:sym typeface="Verdana" panose="020B0604030504040204"/>
              </a:rPr>
              <a:t>3.Dataset Details.</a:t>
            </a:r>
          </a:p>
          <a:p>
            <a:pPr marL="0" lvl="0" indent="0">
              <a:lnSpc>
                <a:spcPct val="100000"/>
              </a:lnSpc>
              <a:spcBef>
                <a:spcPts val="1200"/>
              </a:spcBef>
              <a:buNone/>
            </a:pPr>
            <a:r>
              <a:rPr lang="en-US" sz="2400" dirty="0">
                <a:solidFill>
                  <a:srgbClr val="FFFF00"/>
                </a:solidFill>
                <a:latin typeface="Verdana" panose="020B0604030504040204"/>
                <a:ea typeface="Verdana" panose="020B0604030504040204"/>
                <a:cs typeface="Verdana" panose="020B0604030504040204"/>
                <a:sym typeface="Verdana" panose="020B0604030504040204"/>
              </a:rPr>
              <a:t>4. Data Pre-processing and EDA</a:t>
            </a:r>
          </a:p>
          <a:p>
            <a:pPr marL="0" lvl="0" indent="0">
              <a:lnSpc>
                <a:spcPct val="100000"/>
              </a:lnSpc>
              <a:spcBef>
                <a:spcPts val="1200"/>
              </a:spcBef>
              <a:buNone/>
            </a:pPr>
            <a:r>
              <a:rPr lang="en-US" sz="2400" dirty="0">
                <a:solidFill>
                  <a:srgbClr val="FFFF00"/>
                </a:solidFill>
                <a:latin typeface="Verdana" panose="020B0604030504040204"/>
                <a:ea typeface="Verdana" panose="020B0604030504040204"/>
                <a:cs typeface="Verdana" panose="020B0604030504040204"/>
                <a:sym typeface="Verdana" panose="020B0604030504040204"/>
              </a:rPr>
              <a:t>5.Visualization.</a:t>
            </a:r>
          </a:p>
          <a:p>
            <a:pPr marL="0" lvl="0" indent="0">
              <a:lnSpc>
                <a:spcPct val="100000"/>
              </a:lnSpc>
              <a:spcBef>
                <a:spcPts val="1200"/>
              </a:spcBef>
              <a:buNone/>
            </a:pPr>
            <a:r>
              <a:rPr lang="en-US" sz="2400" dirty="0">
                <a:solidFill>
                  <a:srgbClr val="FFFF00"/>
                </a:solidFill>
                <a:latin typeface="Verdana" panose="020B0604030504040204"/>
                <a:ea typeface="Verdana" panose="020B0604030504040204"/>
                <a:cs typeface="Verdana" panose="020B0604030504040204"/>
                <a:sym typeface="Verdana" panose="020B0604030504040204"/>
              </a:rPr>
              <a:t>6. Model building</a:t>
            </a:r>
          </a:p>
          <a:p>
            <a:pPr marL="0" lvl="0" indent="0">
              <a:lnSpc>
                <a:spcPct val="100000"/>
              </a:lnSpc>
              <a:spcBef>
                <a:spcPts val="1200"/>
              </a:spcBef>
              <a:buNone/>
            </a:pPr>
            <a:r>
              <a:rPr lang="en-US" sz="2400" dirty="0">
                <a:solidFill>
                  <a:srgbClr val="FFFF00"/>
                </a:solidFill>
                <a:latin typeface="Verdana" panose="020B0604030504040204"/>
                <a:ea typeface="Verdana" panose="020B0604030504040204"/>
                <a:cs typeface="Verdana" panose="020B0604030504040204"/>
                <a:sym typeface="Verdana" panose="020B0604030504040204"/>
              </a:rPr>
              <a:t>7. Model deployment</a:t>
            </a:r>
          </a:p>
          <a:p>
            <a:endParaRPr lang="en-IO" dirty="0"/>
          </a:p>
        </p:txBody>
      </p:sp>
    </p:spTree>
    <p:extLst>
      <p:ext uri="{BB962C8B-B14F-4D97-AF65-F5344CB8AC3E}">
        <p14:creationId xmlns:p14="http://schemas.microsoft.com/office/powerpoint/2010/main" val="103671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7362D-940C-A811-39B1-9137D7DE2FB8}"/>
              </a:ext>
            </a:extLst>
          </p:cNvPr>
          <p:cNvSpPr>
            <a:spLocks noGrp="1"/>
          </p:cNvSpPr>
          <p:nvPr>
            <p:ph type="title"/>
          </p:nvPr>
        </p:nvSpPr>
        <p:spPr/>
        <p:txBody>
          <a:bodyPr/>
          <a:lstStyle/>
          <a:p>
            <a:r>
              <a:rPr lang="en-US" dirty="0"/>
              <a:t>                   Project Architecture</a:t>
            </a:r>
            <a:endParaRPr lang="en-IO" dirty="0"/>
          </a:p>
        </p:txBody>
      </p:sp>
      <p:sp>
        <p:nvSpPr>
          <p:cNvPr id="3" name="Content Placeholder 2">
            <a:extLst>
              <a:ext uri="{FF2B5EF4-FFF2-40B4-BE49-F238E27FC236}">
                <a16:creationId xmlns:a16="http://schemas.microsoft.com/office/drawing/2014/main" id="{C7093168-344E-21C0-3727-5C5D5F8B0F8C}"/>
              </a:ext>
            </a:extLst>
          </p:cNvPr>
          <p:cNvSpPr>
            <a:spLocks noGrp="1"/>
          </p:cNvSpPr>
          <p:nvPr>
            <p:ph idx="1"/>
          </p:nvPr>
        </p:nvSpPr>
        <p:spPr/>
        <p:txBody>
          <a:bodyPr/>
          <a:lstStyle/>
          <a:p>
            <a:r>
              <a:rPr lang="en-US" dirty="0"/>
              <a:t>Converting zip file to unzip file</a:t>
            </a:r>
          </a:p>
          <a:p>
            <a:r>
              <a:rPr lang="en-US" dirty="0"/>
              <a:t>Converting pdf to doc texter</a:t>
            </a:r>
          </a:p>
          <a:p>
            <a:r>
              <a:rPr lang="en-US" dirty="0"/>
              <a:t>Reading all the details from the given categories</a:t>
            </a:r>
          </a:p>
          <a:p>
            <a:r>
              <a:rPr lang="en-US" dirty="0"/>
              <a:t>Data cleansing</a:t>
            </a:r>
          </a:p>
          <a:p>
            <a:r>
              <a:rPr lang="en-US" dirty="0"/>
              <a:t>Creating new csv files</a:t>
            </a:r>
          </a:p>
          <a:p>
            <a:endParaRPr lang="en-IO" dirty="0"/>
          </a:p>
        </p:txBody>
      </p:sp>
    </p:spTree>
    <p:extLst>
      <p:ext uri="{BB962C8B-B14F-4D97-AF65-F5344CB8AC3E}">
        <p14:creationId xmlns:p14="http://schemas.microsoft.com/office/powerpoint/2010/main" val="3512038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C101-BA84-D2C8-9A9E-11D75AF22127}"/>
              </a:ext>
            </a:extLst>
          </p:cNvPr>
          <p:cNvSpPr>
            <a:spLocks noGrp="1"/>
          </p:cNvSpPr>
          <p:nvPr>
            <p:ph type="title"/>
          </p:nvPr>
        </p:nvSpPr>
        <p:spPr>
          <a:xfrm>
            <a:off x="1141413" y="177282"/>
            <a:ext cx="9905998" cy="889517"/>
          </a:xfrm>
        </p:spPr>
        <p:txBody>
          <a:bodyPr/>
          <a:lstStyle/>
          <a:p>
            <a:r>
              <a:rPr lang="en-US" dirty="0"/>
              <a:t>                          Project goal</a:t>
            </a:r>
            <a:endParaRPr lang="en-IO" dirty="0"/>
          </a:p>
        </p:txBody>
      </p:sp>
      <p:sp>
        <p:nvSpPr>
          <p:cNvPr id="3" name="Content Placeholder 2">
            <a:extLst>
              <a:ext uri="{FF2B5EF4-FFF2-40B4-BE49-F238E27FC236}">
                <a16:creationId xmlns:a16="http://schemas.microsoft.com/office/drawing/2014/main" id="{F6933052-2CA7-B37B-4090-6EC70EF328C2}"/>
              </a:ext>
            </a:extLst>
          </p:cNvPr>
          <p:cNvSpPr>
            <a:spLocks noGrp="1"/>
          </p:cNvSpPr>
          <p:nvPr>
            <p:ph idx="1"/>
          </p:nvPr>
        </p:nvSpPr>
        <p:spPr>
          <a:xfrm>
            <a:off x="1141412" y="1533833"/>
            <a:ext cx="9978872" cy="3962400"/>
          </a:xfrm>
        </p:spPr>
        <p:txBody>
          <a:bodyPr/>
          <a:lstStyle/>
          <a:p>
            <a:r>
              <a:rPr lang="en-US" dirty="0"/>
              <a:t>The document classification solution should significantly reduce the manual human effort in the HRM. It should achieve a higher level of accuracy and automation with minimal human intervention. This can help save time and resources in the recruitment process, improve the quality of hires, and enhance the overall efficiency of the hiring process.</a:t>
            </a:r>
          </a:p>
          <a:p>
            <a:r>
              <a:rPr lang="en-US" b="1" i="0" dirty="0">
                <a:solidFill>
                  <a:schemeClr val="accent2">
                    <a:lumMod val="20000"/>
                    <a:lumOff val="80000"/>
                  </a:schemeClr>
                </a:solidFill>
                <a:effectLst/>
                <a:latin typeface="-apple-system"/>
              </a:rPr>
              <a:t>Used Python's libraries to implement various NLP techniques like tokenization, lemmatization, parts of speech tagging, etc.</a:t>
            </a:r>
          </a:p>
          <a:p>
            <a:endParaRPr lang="en-IO" dirty="0"/>
          </a:p>
        </p:txBody>
      </p:sp>
    </p:spTree>
    <p:extLst>
      <p:ext uri="{BB962C8B-B14F-4D97-AF65-F5344CB8AC3E}">
        <p14:creationId xmlns:p14="http://schemas.microsoft.com/office/powerpoint/2010/main" val="111022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3671-BDCF-C705-8A0B-B491F238ABBC}"/>
              </a:ext>
            </a:extLst>
          </p:cNvPr>
          <p:cNvSpPr>
            <a:spLocks noGrp="1"/>
          </p:cNvSpPr>
          <p:nvPr>
            <p:ph type="title"/>
          </p:nvPr>
        </p:nvSpPr>
        <p:spPr>
          <a:xfrm>
            <a:off x="1141413" y="167148"/>
            <a:ext cx="9905998" cy="1199536"/>
          </a:xfrm>
        </p:spPr>
        <p:txBody>
          <a:bodyPr/>
          <a:lstStyle/>
          <a:p>
            <a:r>
              <a:rPr lang="en-US" dirty="0"/>
              <a:t>                  Data set details</a:t>
            </a:r>
            <a:endParaRPr lang="en-IO" dirty="0"/>
          </a:p>
        </p:txBody>
      </p:sp>
      <p:sp>
        <p:nvSpPr>
          <p:cNvPr id="3" name="Content Placeholder 2">
            <a:extLst>
              <a:ext uri="{FF2B5EF4-FFF2-40B4-BE49-F238E27FC236}">
                <a16:creationId xmlns:a16="http://schemas.microsoft.com/office/drawing/2014/main" id="{0B68D379-7E09-5374-0AC0-959795BBCAC1}"/>
              </a:ext>
            </a:extLst>
          </p:cNvPr>
          <p:cNvSpPr>
            <a:spLocks noGrp="1"/>
          </p:cNvSpPr>
          <p:nvPr>
            <p:ph idx="1"/>
          </p:nvPr>
        </p:nvSpPr>
        <p:spPr>
          <a:xfrm>
            <a:off x="1141413" y="1199536"/>
            <a:ext cx="4718613" cy="4286863"/>
          </a:xfrm>
        </p:spPr>
        <p:txBody>
          <a:bodyPr>
            <a:normAutofit/>
          </a:bodyPr>
          <a:lstStyle/>
          <a:p>
            <a:r>
              <a:rPr lang="en-US" dirty="0"/>
              <a:t>Resumes</a:t>
            </a:r>
          </a:p>
          <a:p>
            <a:pPr marL="342900" indent="-342900">
              <a:buFont typeface="Arial" panose="020B0604020202020204" pitchFamily="34" charset="0"/>
              <a:buChar char="•"/>
            </a:pPr>
            <a:r>
              <a:rPr lang="en-US" dirty="0"/>
              <a:t>Category: The resumes are divided into 4 category they are react JS developer , SQL developer , workday ,People soft resumes.</a:t>
            </a:r>
          </a:p>
          <a:p>
            <a:r>
              <a:rPr lang="en-US" dirty="0"/>
              <a:t>     </a:t>
            </a:r>
            <a:r>
              <a:rPr lang="en-US" dirty="0" err="1"/>
              <a:t>Raw_Details</a:t>
            </a:r>
            <a:r>
              <a:rPr lang="en-US" dirty="0"/>
              <a:t> : The resumes raw data is stored in </a:t>
            </a:r>
            <a:r>
              <a:rPr lang="en-US" dirty="0" err="1"/>
              <a:t>Raw_Details</a:t>
            </a:r>
            <a:endParaRPr lang="en-US" dirty="0"/>
          </a:p>
          <a:p>
            <a:endParaRPr lang="en-IO" dirty="0"/>
          </a:p>
        </p:txBody>
      </p:sp>
      <p:pic>
        <p:nvPicPr>
          <p:cNvPr id="5" name="Picture 4">
            <a:extLst>
              <a:ext uri="{FF2B5EF4-FFF2-40B4-BE49-F238E27FC236}">
                <a16:creationId xmlns:a16="http://schemas.microsoft.com/office/drawing/2014/main" id="{45F9FCEA-EBFE-D8FE-E326-D1D9ED3893EA}"/>
              </a:ext>
            </a:extLst>
          </p:cNvPr>
          <p:cNvPicPr>
            <a:picLocks noChangeAspect="1"/>
          </p:cNvPicPr>
          <p:nvPr/>
        </p:nvPicPr>
        <p:blipFill rotWithShape="1">
          <a:blip r:embed="rId2">
            <a:extLst>
              <a:ext uri="{28A0092B-C50C-407E-A947-70E740481C1C}">
                <a14:useLocalDpi xmlns:a14="http://schemas.microsoft.com/office/drawing/2010/main" val="0"/>
              </a:ext>
            </a:extLst>
          </a:blip>
          <a:srcRect l="20403" t="27670" r="42742" b="5376"/>
          <a:stretch/>
        </p:blipFill>
        <p:spPr>
          <a:xfrm>
            <a:off x="6017343" y="1366683"/>
            <a:ext cx="4886632" cy="5211097"/>
          </a:xfrm>
          <a:prstGeom prst="rect">
            <a:avLst/>
          </a:prstGeom>
        </p:spPr>
      </p:pic>
    </p:spTree>
    <p:extLst>
      <p:ext uri="{BB962C8B-B14F-4D97-AF65-F5344CB8AC3E}">
        <p14:creationId xmlns:p14="http://schemas.microsoft.com/office/powerpoint/2010/main" val="147783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5AF0-3827-2309-40E2-32EF3D027C93}"/>
              </a:ext>
            </a:extLst>
          </p:cNvPr>
          <p:cNvSpPr>
            <a:spLocks noGrp="1"/>
          </p:cNvSpPr>
          <p:nvPr>
            <p:ph type="title"/>
          </p:nvPr>
        </p:nvSpPr>
        <p:spPr>
          <a:xfrm>
            <a:off x="1141413" y="176981"/>
            <a:ext cx="9905998" cy="1032387"/>
          </a:xfrm>
        </p:spPr>
        <p:txBody>
          <a:bodyPr/>
          <a:lstStyle/>
          <a:p>
            <a:r>
              <a:rPr lang="en-US" dirty="0"/>
              <a:t>          Data PREPROCESSING AND EDA</a:t>
            </a:r>
            <a:endParaRPr lang="en-IO" dirty="0"/>
          </a:p>
        </p:txBody>
      </p:sp>
      <p:pic>
        <p:nvPicPr>
          <p:cNvPr id="7" name="Picture 6">
            <a:extLst>
              <a:ext uri="{FF2B5EF4-FFF2-40B4-BE49-F238E27FC236}">
                <a16:creationId xmlns:a16="http://schemas.microsoft.com/office/drawing/2014/main" id="{75B8B0E7-C99C-D0DA-DC90-F33E385D84BB}"/>
              </a:ext>
            </a:extLst>
          </p:cNvPr>
          <p:cNvPicPr>
            <a:picLocks noChangeAspect="1"/>
          </p:cNvPicPr>
          <p:nvPr/>
        </p:nvPicPr>
        <p:blipFill rotWithShape="1">
          <a:blip r:embed="rId2">
            <a:extLst>
              <a:ext uri="{28A0092B-C50C-407E-A947-70E740481C1C}">
                <a14:useLocalDpi xmlns:a14="http://schemas.microsoft.com/office/drawing/2010/main" val="0"/>
              </a:ext>
            </a:extLst>
          </a:blip>
          <a:srcRect l="20242" t="36273" r="53307" b="30578"/>
          <a:stretch/>
        </p:blipFill>
        <p:spPr>
          <a:xfrm>
            <a:off x="816078" y="1209368"/>
            <a:ext cx="3224980" cy="2054942"/>
          </a:xfrm>
          <a:prstGeom prst="rect">
            <a:avLst/>
          </a:prstGeom>
        </p:spPr>
      </p:pic>
      <p:pic>
        <p:nvPicPr>
          <p:cNvPr id="11" name="Content Placeholder 10">
            <a:extLst>
              <a:ext uri="{FF2B5EF4-FFF2-40B4-BE49-F238E27FC236}">
                <a16:creationId xmlns:a16="http://schemas.microsoft.com/office/drawing/2014/main" id="{420EA3DD-7821-16F6-7999-F4DC3AB0C20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388" t="37814" r="53098" b="22442"/>
          <a:stretch/>
        </p:blipFill>
        <p:spPr>
          <a:xfrm>
            <a:off x="4109603" y="1209368"/>
            <a:ext cx="2174517" cy="2054942"/>
          </a:xfrm>
        </p:spPr>
      </p:pic>
      <p:pic>
        <p:nvPicPr>
          <p:cNvPr id="13" name="Picture 12">
            <a:extLst>
              <a:ext uri="{FF2B5EF4-FFF2-40B4-BE49-F238E27FC236}">
                <a16:creationId xmlns:a16="http://schemas.microsoft.com/office/drawing/2014/main" id="{9D2D7896-1113-4BAF-89FF-EE21D5A4E915}"/>
              </a:ext>
            </a:extLst>
          </p:cNvPr>
          <p:cNvPicPr>
            <a:picLocks noChangeAspect="1"/>
          </p:cNvPicPr>
          <p:nvPr/>
        </p:nvPicPr>
        <p:blipFill rotWithShape="1">
          <a:blip r:embed="rId4">
            <a:extLst>
              <a:ext uri="{28A0092B-C50C-407E-A947-70E740481C1C}">
                <a14:useLocalDpi xmlns:a14="http://schemas.microsoft.com/office/drawing/2010/main" val="0"/>
              </a:ext>
            </a:extLst>
          </a:blip>
          <a:srcRect l="19435" t="34266" r="54113" b="37747"/>
          <a:stretch/>
        </p:blipFill>
        <p:spPr>
          <a:xfrm>
            <a:off x="6418956" y="1231850"/>
            <a:ext cx="3364221" cy="2032460"/>
          </a:xfrm>
          <a:prstGeom prst="rect">
            <a:avLst/>
          </a:prstGeom>
        </p:spPr>
      </p:pic>
      <p:pic>
        <p:nvPicPr>
          <p:cNvPr id="15" name="Picture 14">
            <a:extLst>
              <a:ext uri="{FF2B5EF4-FFF2-40B4-BE49-F238E27FC236}">
                <a16:creationId xmlns:a16="http://schemas.microsoft.com/office/drawing/2014/main" id="{C719DD2F-B15F-A26A-1D3E-FE2515C29D95}"/>
              </a:ext>
            </a:extLst>
          </p:cNvPr>
          <p:cNvPicPr>
            <a:picLocks noChangeAspect="1"/>
          </p:cNvPicPr>
          <p:nvPr/>
        </p:nvPicPr>
        <p:blipFill rotWithShape="1">
          <a:blip r:embed="rId5">
            <a:extLst>
              <a:ext uri="{28A0092B-C50C-407E-A947-70E740481C1C}">
                <a14:useLocalDpi xmlns:a14="http://schemas.microsoft.com/office/drawing/2010/main" val="0"/>
              </a:ext>
            </a:extLst>
          </a:blip>
          <a:srcRect l="19436" t="44301" r="52017" b="19355"/>
          <a:stretch/>
        </p:blipFill>
        <p:spPr>
          <a:xfrm>
            <a:off x="589937" y="3758741"/>
            <a:ext cx="3480620" cy="2492476"/>
          </a:xfrm>
          <a:prstGeom prst="rect">
            <a:avLst/>
          </a:prstGeom>
        </p:spPr>
      </p:pic>
      <p:pic>
        <p:nvPicPr>
          <p:cNvPr id="17" name="Picture 16">
            <a:extLst>
              <a:ext uri="{FF2B5EF4-FFF2-40B4-BE49-F238E27FC236}">
                <a16:creationId xmlns:a16="http://schemas.microsoft.com/office/drawing/2014/main" id="{3B1ED676-6FAA-0BF6-40C6-E4F691A08041}"/>
              </a:ext>
            </a:extLst>
          </p:cNvPr>
          <p:cNvPicPr>
            <a:picLocks noChangeAspect="1"/>
          </p:cNvPicPr>
          <p:nvPr/>
        </p:nvPicPr>
        <p:blipFill rotWithShape="1">
          <a:blip r:embed="rId6">
            <a:extLst>
              <a:ext uri="{28A0092B-C50C-407E-A947-70E740481C1C}">
                <a14:useLocalDpi xmlns:a14="http://schemas.microsoft.com/office/drawing/2010/main" val="0"/>
              </a:ext>
            </a:extLst>
          </a:blip>
          <a:srcRect l="17319" t="41864" r="49435" b="17634"/>
          <a:stretch/>
        </p:blipFill>
        <p:spPr>
          <a:xfrm>
            <a:off x="4067735" y="3616172"/>
            <a:ext cx="4053353" cy="2777613"/>
          </a:xfrm>
          <a:prstGeom prst="rect">
            <a:avLst/>
          </a:prstGeom>
        </p:spPr>
      </p:pic>
      <p:pic>
        <p:nvPicPr>
          <p:cNvPr id="19" name="Picture 18">
            <a:extLst>
              <a:ext uri="{FF2B5EF4-FFF2-40B4-BE49-F238E27FC236}">
                <a16:creationId xmlns:a16="http://schemas.microsoft.com/office/drawing/2014/main" id="{4223FA4A-EF1C-59FB-03AA-7B123E73BC97}"/>
              </a:ext>
            </a:extLst>
          </p:cNvPr>
          <p:cNvPicPr>
            <a:picLocks noChangeAspect="1"/>
          </p:cNvPicPr>
          <p:nvPr/>
        </p:nvPicPr>
        <p:blipFill rotWithShape="1">
          <a:blip r:embed="rId7">
            <a:extLst>
              <a:ext uri="{28A0092B-C50C-407E-A947-70E740481C1C}">
                <a14:useLocalDpi xmlns:a14="http://schemas.microsoft.com/office/drawing/2010/main" val="0"/>
              </a:ext>
            </a:extLst>
          </a:blip>
          <a:srcRect l="18749" t="26954" r="40242" b="6769"/>
          <a:stretch/>
        </p:blipFill>
        <p:spPr>
          <a:xfrm>
            <a:off x="8255924" y="3593691"/>
            <a:ext cx="3601779" cy="3115044"/>
          </a:xfrm>
          <a:prstGeom prst="rect">
            <a:avLst/>
          </a:prstGeom>
        </p:spPr>
      </p:pic>
    </p:spTree>
    <p:extLst>
      <p:ext uri="{BB962C8B-B14F-4D97-AF65-F5344CB8AC3E}">
        <p14:creationId xmlns:p14="http://schemas.microsoft.com/office/powerpoint/2010/main" val="1090206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554E-2AE0-0F06-21D0-C2197F8D9728}"/>
              </a:ext>
            </a:extLst>
          </p:cNvPr>
          <p:cNvSpPr>
            <a:spLocks noGrp="1"/>
          </p:cNvSpPr>
          <p:nvPr>
            <p:ph type="title"/>
          </p:nvPr>
        </p:nvSpPr>
        <p:spPr>
          <a:xfrm>
            <a:off x="3883742" y="196645"/>
            <a:ext cx="4178710" cy="1032387"/>
          </a:xfrm>
        </p:spPr>
        <p:txBody>
          <a:bodyPr>
            <a:normAutofit/>
          </a:bodyPr>
          <a:lstStyle/>
          <a:p>
            <a:pPr marL="571500" indent="-571500">
              <a:buFont typeface="Arial" panose="020B0604020202020204" pitchFamily="34" charset="0"/>
              <a:buChar char="•"/>
            </a:pPr>
            <a:r>
              <a:rPr lang="en-US" dirty="0"/>
              <a:t> Word cloud</a:t>
            </a:r>
            <a:endParaRPr lang="en-IO" dirty="0"/>
          </a:p>
        </p:txBody>
      </p:sp>
      <p:pic>
        <p:nvPicPr>
          <p:cNvPr id="4" name="Content Placeholder 3" descr="A close-up of words&#10;&#10;Description automatically generated">
            <a:extLst>
              <a:ext uri="{FF2B5EF4-FFF2-40B4-BE49-F238E27FC236}">
                <a16:creationId xmlns:a16="http://schemas.microsoft.com/office/drawing/2014/main" id="{D86820F1-9855-980F-7841-4DBFC28501AF}"/>
              </a:ext>
            </a:extLst>
          </p:cNvPr>
          <p:cNvPicPr>
            <a:picLocks noGrp="1" noChangeAspect="1"/>
          </p:cNvPicPr>
          <p:nvPr>
            <p:ph idx="1"/>
          </p:nvPr>
        </p:nvPicPr>
        <p:blipFill>
          <a:blip r:embed="rId2"/>
          <a:stretch>
            <a:fillRect/>
          </a:stretch>
        </p:blipFill>
        <p:spPr>
          <a:xfrm>
            <a:off x="984010" y="1545730"/>
            <a:ext cx="4866657" cy="2448267"/>
          </a:xfrm>
          <a:prstGeom prst="rect">
            <a:avLst/>
          </a:prstGeom>
        </p:spPr>
      </p:pic>
      <p:pic>
        <p:nvPicPr>
          <p:cNvPr id="5" name="Picture 4" descr="A close-up of words&#10;&#10;Description automatically generated">
            <a:extLst>
              <a:ext uri="{FF2B5EF4-FFF2-40B4-BE49-F238E27FC236}">
                <a16:creationId xmlns:a16="http://schemas.microsoft.com/office/drawing/2014/main" id="{F22B7FB7-05E8-A170-D526-02B9CEEC5D73}"/>
              </a:ext>
            </a:extLst>
          </p:cNvPr>
          <p:cNvPicPr>
            <a:picLocks noChangeAspect="1"/>
          </p:cNvPicPr>
          <p:nvPr/>
        </p:nvPicPr>
        <p:blipFill>
          <a:blip r:embed="rId3"/>
          <a:stretch>
            <a:fillRect/>
          </a:stretch>
        </p:blipFill>
        <p:spPr>
          <a:xfrm>
            <a:off x="6094412" y="1552728"/>
            <a:ext cx="5113578" cy="2448267"/>
          </a:xfrm>
          <a:prstGeom prst="rect">
            <a:avLst/>
          </a:prstGeom>
        </p:spPr>
      </p:pic>
      <p:pic>
        <p:nvPicPr>
          <p:cNvPr id="6" name="Picture 5" descr="A close-up of words&#10;&#10;Description automatically generated">
            <a:extLst>
              <a:ext uri="{FF2B5EF4-FFF2-40B4-BE49-F238E27FC236}">
                <a16:creationId xmlns:a16="http://schemas.microsoft.com/office/drawing/2014/main" id="{3DC3977B-1777-0419-C03F-D0B7A9839F04}"/>
              </a:ext>
            </a:extLst>
          </p:cNvPr>
          <p:cNvPicPr>
            <a:picLocks noChangeAspect="1"/>
          </p:cNvPicPr>
          <p:nvPr/>
        </p:nvPicPr>
        <p:blipFill>
          <a:blip r:embed="rId4"/>
          <a:stretch>
            <a:fillRect/>
          </a:stretch>
        </p:blipFill>
        <p:spPr>
          <a:xfrm>
            <a:off x="984010" y="4310695"/>
            <a:ext cx="4866657" cy="2246877"/>
          </a:xfrm>
          <a:prstGeom prst="rect">
            <a:avLst/>
          </a:prstGeom>
        </p:spPr>
      </p:pic>
      <p:pic>
        <p:nvPicPr>
          <p:cNvPr id="7" name="Picture 6" descr="A close-up of words&#10;&#10;Description automatically generated">
            <a:extLst>
              <a:ext uri="{FF2B5EF4-FFF2-40B4-BE49-F238E27FC236}">
                <a16:creationId xmlns:a16="http://schemas.microsoft.com/office/drawing/2014/main" id="{7620AAE2-8898-862D-9A77-437A11B70F53}"/>
              </a:ext>
            </a:extLst>
          </p:cNvPr>
          <p:cNvPicPr>
            <a:picLocks noChangeAspect="1"/>
          </p:cNvPicPr>
          <p:nvPr/>
        </p:nvPicPr>
        <p:blipFill>
          <a:blip r:embed="rId5"/>
          <a:stretch>
            <a:fillRect/>
          </a:stretch>
        </p:blipFill>
        <p:spPr>
          <a:xfrm>
            <a:off x="6094413" y="4157349"/>
            <a:ext cx="5113578" cy="2295845"/>
          </a:xfrm>
          <a:prstGeom prst="rect">
            <a:avLst/>
          </a:prstGeom>
        </p:spPr>
      </p:pic>
    </p:spTree>
    <p:extLst>
      <p:ext uri="{BB962C8B-B14F-4D97-AF65-F5344CB8AC3E}">
        <p14:creationId xmlns:p14="http://schemas.microsoft.com/office/powerpoint/2010/main" val="116150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77DC4-9312-791A-DF33-F1F68A5FF4A0}"/>
              </a:ext>
            </a:extLst>
          </p:cNvPr>
          <p:cNvPicPr>
            <a:picLocks noChangeAspect="1"/>
          </p:cNvPicPr>
          <p:nvPr/>
        </p:nvPicPr>
        <p:blipFill rotWithShape="1">
          <a:blip r:embed="rId2">
            <a:extLst>
              <a:ext uri="{28A0092B-C50C-407E-A947-70E740481C1C}">
                <a14:useLocalDpi xmlns:a14="http://schemas.microsoft.com/office/drawing/2010/main" val="0"/>
              </a:ext>
            </a:extLst>
          </a:blip>
          <a:srcRect l="20032" t="27970" r="17325" b="39043"/>
          <a:stretch/>
        </p:blipFill>
        <p:spPr>
          <a:xfrm>
            <a:off x="1848464" y="2772698"/>
            <a:ext cx="8632723" cy="3156154"/>
          </a:xfrm>
          <a:prstGeom prst="rect">
            <a:avLst/>
          </a:prstGeom>
        </p:spPr>
      </p:pic>
      <p:sp>
        <p:nvSpPr>
          <p:cNvPr id="5" name="TextBox 4">
            <a:extLst>
              <a:ext uri="{FF2B5EF4-FFF2-40B4-BE49-F238E27FC236}">
                <a16:creationId xmlns:a16="http://schemas.microsoft.com/office/drawing/2014/main" id="{26B78D84-CA7C-1DA0-DFDE-84ADCAD1B0B4}"/>
              </a:ext>
            </a:extLst>
          </p:cNvPr>
          <p:cNvSpPr txBox="1"/>
          <p:nvPr/>
        </p:nvSpPr>
        <p:spPr>
          <a:xfrm>
            <a:off x="1061885" y="1324416"/>
            <a:ext cx="9212826" cy="1200329"/>
          </a:xfrm>
          <a:prstGeom prst="rect">
            <a:avLst/>
          </a:prstGeom>
          <a:noFill/>
        </p:spPr>
        <p:txBody>
          <a:bodyPr wrap="square">
            <a:spAutoFit/>
          </a:bodyPr>
          <a:lstStyle/>
          <a:p>
            <a:r>
              <a:rPr lang="en-US" dirty="0"/>
              <a:t>For model building we used different type of model building codes like KNN , Decision Tree , Random Forest , SVM , Logistic Regression, Bagging , AdaBoost , Gradient Boost , Naive Bayes  for the best model to provide the best resumes to the users.</a:t>
            </a:r>
          </a:p>
          <a:p>
            <a:endParaRPr lang="en-US" dirty="0"/>
          </a:p>
        </p:txBody>
      </p:sp>
      <p:sp>
        <p:nvSpPr>
          <p:cNvPr id="6" name="Title 5">
            <a:extLst>
              <a:ext uri="{FF2B5EF4-FFF2-40B4-BE49-F238E27FC236}">
                <a16:creationId xmlns:a16="http://schemas.microsoft.com/office/drawing/2014/main" id="{4B5AD8FF-75C5-E4FF-651B-4B3E27B9D3FD}"/>
              </a:ext>
            </a:extLst>
          </p:cNvPr>
          <p:cNvSpPr>
            <a:spLocks noGrp="1"/>
          </p:cNvSpPr>
          <p:nvPr>
            <p:ph type="title"/>
          </p:nvPr>
        </p:nvSpPr>
        <p:spPr>
          <a:xfrm>
            <a:off x="1141413" y="618518"/>
            <a:ext cx="9905998" cy="705898"/>
          </a:xfrm>
        </p:spPr>
        <p:txBody>
          <a:bodyPr/>
          <a:lstStyle/>
          <a:p>
            <a:r>
              <a:rPr lang="en-US" dirty="0"/>
              <a:t>                 </a:t>
            </a:r>
            <a:r>
              <a:rPr lang="en-US" dirty="0">
                <a:solidFill>
                  <a:srgbClr val="FFFF00"/>
                </a:solidFill>
              </a:rPr>
              <a:t>Model building</a:t>
            </a:r>
            <a:endParaRPr lang="en-IO" dirty="0">
              <a:solidFill>
                <a:srgbClr val="FFFF00"/>
              </a:solidFill>
            </a:endParaRPr>
          </a:p>
        </p:txBody>
      </p:sp>
    </p:spTree>
    <p:extLst>
      <p:ext uri="{BB962C8B-B14F-4D97-AF65-F5344CB8AC3E}">
        <p14:creationId xmlns:p14="http://schemas.microsoft.com/office/powerpoint/2010/main" val="331706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5F52C9-2374-DAF0-2943-25D40F77C682}"/>
              </a:ext>
            </a:extLst>
          </p:cNvPr>
          <p:cNvPicPr>
            <a:picLocks noChangeAspect="1"/>
          </p:cNvPicPr>
          <p:nvPr/>
        </p:nvPicPr>
        <p:blipFill rotWithShape="1">
          <a:blip r:embed="rId2">
            <a:extLst>
              <a:ext uri="{28A0092B-C50C-407E-A947-70E740481C1C}">
                <a14:useLocalDpi xmlns:a14="http://schemas.microsoft.com/office/drawing/2010/main" val="0"/>
              </a:ext>
            </a:extLst>
          </a:blip>
          <a:srcRect l="16779" t="26547" r="13003" b="5742"/>
          <a:stretch/>
        </p:blipFill>
        <p:spPr>
          <a:xfrm>
            <a:off x="2192594" y="1779639"/>
            <a:ext cx="8229600" cy="4463845"/>
          </a:xfrm>
          <a:prstGeom prst="rect">
            <a:avLst/>
          </a:prstGeom>
        </p:spPr>
      </p:pic>
      <p:sp>
        <p:nvSpPr>
          <p:cNvPr id="4" name="Title 3">
            <a:extLst>
              <a:ext uri="{FF2B5EF4-FFF2-40B4-BE49-F238E27FC236}">
                <a16:creationId xmlns:a16="http://schemas.microsoft.com/office/drawing/2014/main" id="{535DC2C5-120B-76EB-6158-242525BD278F}"/>
              </a:ext>
            </a:extLst>
          </p:cNvPr>
          <p:cNvSpPr>
            <a:spLocks noGrp="1"/>
          </p:cNvSpPr>
          <p:nvPr>
            <p:ph type="title"/>
          </p:nvPr>
        </p:nvSpPr>
        <p:spPr/>
        <p:txBody>
          <a:bodyPr/>
          <a:lstStyle/>
          <a:p>
            <a:r>
              <a:rPr lang="en-US" dirty="0"/>
              <a:t>                      Model evaluation</a:t>
            </a:r>
            <a:endParaRPr lang="en-IO" dirty="0"/>
          </a:p>
        </p:txBody>
      </p:sp>
    </p:spTree>
    <p:extLst>
      <p:ext uri="{BB962C8B-B14F-4D97-AF65-F5344CB8AC3E}">
        <p14:creationId xmlns:p14="http://schemas.microsoft.com/office/powerpoint/2010/main" val="24789510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211</TotalTime>
  <Words>508</Words>
  <Application>Microsoft Office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Arial</vt:lpstr>
      <vt:lpstr>Calibri</vt:lpstr>
      <vt:lpstr>Times New Roman</vt:lpstr>
      <vt:lpstr>Tw Cen MT</vt:lpstr>
      <vt:lpstr>Verdana</vt:lpstr>
      <vt:lpstr>Circuit</vt:lpstr>
      <vt:lpstr>             NLP PROJECT</vt:lpstr>
      <vt:lpstr>                Content used</vt:lpstr>
      <vt:lpstr>                   Project Architecture</vt:lpstr>
      <vt:lpstr>                          Project goal</vt:lpstr>
      <vt:lpstr>                  Data set details</vt:lpstr>
      <vt:lpstr>          Data PREPROCESSING AND EDA</vt:lpstr>
      <vt:lpstr> Word cloud</vt:lpstr>
      <vt:lpstr>                 Model building</vt:lpstr>
      <vt:lpstr>                      Model evaluation</vt:lpstr>
      <vt:lpstr>              Overall report</vt:lpstr>
      <vt:lpstr>              Model deployment</vt:lpstr>
      <vt:lpstr>                            challenges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PROJECT</dc:title>
  <dc:creator>CHAITU YADAV</dc:creator>
  <cp:lastModifiedBy>CHAITU YADAV</cp:lastModifiedBy>
  <cp:revision>2</cp:revision>
  <dcterms:created xsi:type="dcterms:W3CDTF">2024-03-31T10:37:43Z</dcterms:created>
  <dcterms:modified xsi:type="dcterms:W3CDTF">2024-04-18T12:33:52Z</dcterms:modified>
</cp:coreProperties>
</file>